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40" r:id="rId46"/>
    <p:sldMasterId id="2147483741" r:id="rId48"/>
    <p:sldMasterId id="2147483742" r:id="rId50"/>
    <p:sldMasterId id="2147483743" r:id="rId52"/>
  </p:sldMasterIdLst>
  <p:notesMasterIdLst>
    <p:notesMasterId r:id="rId54"/>
  </p:notesMasterIdLst>
  <p:sldIdLst>
    <p:sldId id="268" r:id="rId56"/>
    <p:sldId id="269" r:id="rId57"/>
    <p:sldId id="307" r:id="rId58"/>
    <p:sldId id="272" r:id="rId59"/>
    <p:sldId id="273" r:id="rId60"/>
    <p:sldId id="274" r:id="rId61"/>
    <p:sldId id="275" r:id="rId62"/>
    <p:sldId id="276" r:id="rId63"/>
    <p:sldId id="278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277" r:id="rId73"/>
    <p:sldId id="279" r:id="rId74"/>
    <p:sldId id="280" r:id="rId75"/>
    <p:sldId id="281" r:id="rId76"/>
    <p:sldId id="282" r:id="rId77"/>
    <p:sldId id="305" r:id="rId78"/>
    <p:sldId id="306" r:id="rId79"/>
    <p:sldId id="283" r:id="rId80"/>
    <p:sldId id="284" r:id="rId81"/>
    <p:sldId id="293" r:id="rId82"/>
    <p:sldId id="285" r:id="rId83"/>
    <p:sldId id="286" r:id="rId84"/>
    <p:sldId id="294" r:id="rId85"/>
    <p:sldId id="287" r:id="rId86"/>
    <p:sldId id="290" r:id="rId87"/>
    <p:sldId id="288" r:id="rId88"/>
    <p:sldId id="289" r:id="rId89"/>
    <p:sldId id="291" r:id="rId90"/>
    <p:sldId id="308" r:id="rId91"/>
    <p:sldId id="309" r:id="rId92"/>
    <p:sldId id="292" r:id="rId93"/>
    <p:sldId id="295" r:id="rId94"/>
    <p:sldId id="296" r:id="rId95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0">
          <p15:clr>
            <a:srgbClr val="A4A3A4"/>
          </p15:clr>
        </p15:guide>
        <p15:guide id="2" pos="2877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92986" autoAdjust="0"/>
  </p:normalViewPr>
  <p:slideViewPr>
    <p:cSldViewPr snapToGrid="1" snapToObjects="1">
      <p:cViewPr varScale="1">
        <p:scale>
          <a:sx n="104" d="100"/>
          <a:sy n="104" d="100"/>
        </p:scale>
        <p:origin x="-1740" y="-90"/>
      </p:cViewPr>
      <p:guideLst>
        <p:guide orient="horz" pos="2157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6" Type="http://schemas.openxmlformats.org/officeDocument/2006/relationships/slideMaster" Target="slideMasters/slideMaster1.xml"></Relationship><Relationship Id="rId47" Type="http://schemas.openxmlformats.org/officeDocument/2006/relationships/theme" Target="theme/theme1.xml"></Relationship><Relationship Id="rId48" Type="http://schemas.openxmlformats.org/officeDocument/2006/relationships/slideMaster" Target="slideMasters/slideMaster2.xml"></Relationship><Relationship Id="rId50" Type="http://schemas.openxmlformats.org/officeDocument/2006/relationships/slideMaster" Target="slideMasters/slideMaster3.xml"></Relationship><Relationship Id="rId52" Type="http://schemas.openxmlformats.org/officeDocument/2006/relationships/slideMaster" Target="slideMasters/slideMaster4.xml"></Relationship><Relationship Id="rId54" Type="http://schemas.openxmlformats.org/officeDocument/2006/relationships/notesMaster" Target="notesMasters/notesMaster1.xml"></Relationship><Relationship Id="rId56" Type="http://schemas.openxmlformats.org/officeDocument/2006/relationships/slide" Target="slides/slide1.xml"></Relationship><Relationship Id="rId57" Type="http://schemas.openxmlformats.org/officeDocument/2006/relationships/slide" Target="slides/slide2.xml"></Relationship><Relationship Id="rId58" Type="http://schemas.openxmlformats.org/officeDocument/2006/relationships/slide" Target="slides/slide3.xml"></Relationship><Relationship Id="rId59" Type="http://schemas.openxmlformats.org/officeDocument/2006/relationships/slide" Target="slides/slide4.xml"></Relationship><Relationship Id="rId60" Type="http://schemas.openxmlformats.org/officeDocument/2006/relationships/slide" Target="slides/slide5.xml"></Relationship><Relationship Id="rId61" Type="http://schemas.openxmlformats.org/officeDocument/2006/relationships/slide" Target="slides/slide6.xml"></Relationship><Relationship Id="rId62" Type="http://schemas.openxmlformats.org/officeDocument/2006/relationships/slide" Target="slides/slide7.xml"></Relationship><Relationship Id="rId63" Type="http://schemas.openxmlformats.org/officeDocument/2006/relationships/slide" Target="slides/slide8.xml"></Relationship><Relationship Id="rId64" Type="http://schemas.openxmlformats.org/officeDocument/2006/relationships/slide" Target="slides/slide9.xml"></Relationship><Relationship Id="rId65" Type="http://schemas.openxmlformats.org/officeDocument/2006/relationships/slide" Target="slides/slide10.xml"></Relationship><Relationship Id="rId66" Type="http://schemas.openxmlformats.org/officeDocument/2006/relationships/slide" Target="slides/slide11.xml"></Relationship><Relationship Id="rId67" Type="http://schemas.openxmlformats.org/officeDocument/2006/relationships/slide" Target="slides/slide12.xml"></Relationship><Relationship Id="rId68" Type="http://schemas.openxmlformats.org/officeDocument/2006/relationships/slide" Target="slides/slide13.xml"></Relationship><Relationship Id="rId69" Type="http://schemas.openxmlformats.org/officeDocument/2006/relationships/slide" Target="slides/slide14.xml"></Relationship><Relationship Id="rId70" Type="http://schemas.openxmlformats.org/officeDocument/2006/relationships/slide" Target="slides/slide15.xml"></Relationship><Relationship Id="rId71" Type="http://schemas.openxmlformats.org/officeDocument/2006/relationships/slide" Target="slides/slide16.xml"></Relationship><Relationship Id="rId72" Type="http://schemas.openxmlformats.org/officeDocument/2006/relationships/slide" Target="slides/slide17.xml"></Relationship><Relationship Id="rId73" Type="http://schemas.openxmlformats.org/officeDocument/2006/relationships/slide" Target="slides/slide18.xml"></Relationship><Relationship Id="rId74" Type="http://schemas.openxmlformats.org/officeDocument/2006/relationships/slide" Target="slides/slide19.xml"></Relationship><Relationship Id="rId75" Type="http://schemas.openxmlformats.org/officeDocument/2006/relationships/slide" Target="slides/slide20.xml"></Relationship><Relationship Id="rId76" Type="http://schemas.openxmlformats.org/officeDocument/2006/relationships/slide" Target="slides/slide21.xml"></Relationship><Relationship Id="rId77" Type="http://schemas.openxmlformats.org/officeDocument/2006/relationships/slide" Target="slides/slide22.xml"></Relationship><Relationship Id="rId78" Type="http://schemas.openxmlformats.org/officeDocument/2006/relationships/slide" Target="slides/slide23.xml"></Relationship><Relationship Id="rId79" Type="http://schemas.openxmlformats.org/officeDocument/2006/relationships/slide" Target="slides/slide24.xml"></Relationship><Relationship Id="rId80" Type="http://schemas.openxmlformats.org/officeDocument/2006/relationships/slide" Target="slides/slide25.xml"></Relationship><Relationship Id="rId81" Type="http://schemas.openxmlformats.org/officeDocument/2006/relationships/slide" Target="slides/slide26.xml"></Relationship><Relationship Id="rId82" Type="http://schemas.openxmlformats.org/officeDocument/2006/relationships/slide" Target="slides/slide27.xml"></Relationship><Relationship Id="rId83" Type="http://schemas.openxmlformats.org/officeDocument/2006/relationships/slide" Target="slides/slide28.xml"></Relationship><Relationship Id="rId84" Type="http://schemas.openxmlformats.org/officeDocument/2006/relationships/slide" Target="slides/slide29.xml"></Relationship><Relationship Id="rId85" Type="http://schemas.openxmlformats.org/officeDocument/2006/relationships/slide" Target="slides/slide30.xml"></Relationship><Relationship Id="rId86" Type="http://schemas.openxmlformats.org/officeDocument/2006/relationships/slide" Target="slides/slide31.xml"></Relationship><Relationship Id="rId87" Type="http://schemas.openxmlformats.org/officeDocument/2006/relationships/slide" Target="slides/slide32.xml"></Relationship><Relationship Id="rId88" Type="http://schemas.openxmlformats.org/officeDocument/2006/relationships/slide" Target="slides/slide33.xml"></Relationship><Relationship Id="rId89" Type="http://schemas.openxmlformats.org/officeDocument/2006/relationships/slide" Target="slides/slide34.xml"></Relationship><Relationship Id="rId90" Type="http://schemas.openxmlformats.org/officeDocument/2006/relationships/slide" Target="slides/slide35.xml"></Relationship><Relationship Id="rId91" Type="http://schemas.openxmlformats.org/officeDocument/2006/relationships/slide" Target="slides/slide36.xml"></Relationship><Relationship Id="rId92" Type="http://schemas.openxmlformats.org/officeDocument/2006/relationships/slide" Target="slides/slide37.xml"></Relationship><Relationship Id="rId93" Type="http://schemas.openxmlformats.org/officeDocument/2006/relationships/slide" Target="slides/slide38.xml"></Relationship><Relationship Id="rId94" Type="http://schemas.openxmlformats.org/officeDocument/2006/relationships/slide" Target="slides/slide39.xml"></Relationship><Relationship Id="rId95" Type="http://schemas.openxmlformats.org/officeDocument/2006/relationships/slide" Target="slides/slide40.xml"></Relationship><Relationship Id="rId131" Type="http://schemas.openxmlformats.org/officeDocument/2006/relationships/viewProps" Target="viewProps.xml"></Relationship><Relationship Id="rId13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1F309-D22E-4CDF-AB42-66C4745DE351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6C931-4147-4059-A1FC-F65C816E86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54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Relationship Id="rId2" Type="http://schemas.openxmlformats.org/officeDocument/2006/relationships/notesMaster" Target="../notesMasters/notesMaster1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Relationship Id="rId2" Type="http://schemas.openxmlformats.org/officeDocument/2006/relationships/notesMaster" Target="../notesMasters/notesMaster1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slide" Target="../slides/slide24.xml"></Relationship><Relationship Id="rId2" Type="http://schemas.openxmlformats.org/officeDocument/2006/relationships/notesMaster" Target="../notesMasters/notesMaster1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0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디테일 설명에 해당하는 번호가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 도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5</a:t>
            </a:r>
            <a:r>
              <a:rPr lang="ko-KR" altLang="en-US" dirty="0" smtClean="0"/>
              <a:t>번 페이지와 동일합니다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페이지 설명 달아주세요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18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디테일 설명에 해당하는 번호가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 도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5</a:t>
            </a:r>
            <a:r>
              <a:rPr lang="ko-KR" altLang="en-US" dirty="0" smtClean="0"/>
              <a:t>번 페이지와 동일합니다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페이지 설명 달아주세요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18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번 검색할 대상</a:t>
            </a:r>
            <a:r>
              <a:rPr lang="ko-KR" altLang="en-US" baseline="0" dirty="0" smtClean="0"/>
              <a:t> 키워드를 입력하여 검색합니다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그리고 신규등록 버튼은 테이블 오른쪽 하단에 위치하고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7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번 검색할 대상</a:t>
            </a:r>
            <a:r>
              <a:rPr lang="ko-KR" altLang="en-US" baseline="0" dirty="0" smtClean="0"/>
              <a:t> 키워드를 입력하여 검색합니다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그리고 신규등록 버튼은 테이블 오른쪽 하단에 위치하고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7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번 검색할 대상</a:t>
            </a:r>
            <a:r>
              <a:rPr lang="ko-KR" altLang="en-US" baseline="0" dirty="0" smtClean="0"/>
              <a:t> 키워드를 입력하여 검색합니다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그리고 신규등록 버튼은 테이블 오른쪽 하단에 위치하고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7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번 검색할 대상</a:t>
            </a:r>
            <a:r>
              <a:rPr lang="ko-KR" altLang="en-US" baseline="0" dirty="0" smtClean="0"/>
              <a:t> 키워드를 입력하여 검색합니다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그리고 신규등록 버튼은 테이블 오른쪽 하단에 위치하고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7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6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신규등록 버튼은 테이블 오른쪽 하단에 위치하고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신규등록 버튼은 테이블 오른쪽 하단에 위치하고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6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번 제출버튼은 오른쪽 하단에 위치합니다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121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번 버튼은 오른쪽 하단에 위치합니다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50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번 제출버튼은 오른쪽 하단에 위치합니다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121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번 버튼은 오른쪽 하단에 위치합니다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50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번 버튼은 오른쪽 하단에 위치합니다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508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0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4</a:t>
            </a:r>
            <a:r>
              <a:rPr lang="ko-KR" altLang="en-US"/>
              <a:t>번 버튼은 오른쪽 하단에 위치합니다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en-US" altLang="ko-KR"/>
              <a:t>5</a:t>
            </a:r>
            <a:r>
              <a:rPr lang="ko-KR" altLang="en-US"/>
              <a:t>번 페이징은 왼쪽 하단에 위치합니다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신규등록 버튼은 테이블 오른쪽 하단에 위치하고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페이징은</a:t>
            </a:r>
            <a:r>
              <a:rPr lang="ko-KR" altLang="en-US" dirty="0" smtClean="0"/>
              <a:t> 왼쪽 하단에 위치합니다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디테일 설명에 해당하는 번호가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 도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5</a:t>
            </a:r>
            <a:r>
              <a:rPr lang="ko-KR" altLang="en-US" dirty="0" smtClean="0"/>
              <a:t>번 페이지와 동일합니다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페이지 설명 달아주세요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1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디테일 설명에 해당하는 번호가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 도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5</a:t>
            </a:r>
            <a:r>
              <a:rPr lang="ko-KR" altLang="en-US" dirty="0" smtClean="0"/>
              <a:t>번 페이지와 동일합니다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페이지 설명 달아주세요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4D462-F64B-4080-A88F-F237C8EFCB7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1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0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12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14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241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2385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25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03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043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14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241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1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2385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03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043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14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241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474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2385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03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043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0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3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4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2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3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EC900-ABBF-43FE-986E-DE9FD02F0D1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2016-09-06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notesSlide" Target="../notesSlides/notesSlide10.xml"></Relationship><Relationship Id="rId4" Type="http://schemas.openxmlformats.org/officeDocument/2006/relationships/image" Target="../media/fImage1070073355724.png"></Relationship><Relationship Id="rId5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687454021478.png"></Relationship><Relationship Id="rId3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847654159358.png"></Relationship><Relationship Id="rId3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733524306962.png"></Relationship><Relationship Id="rId3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27384374464.png"></Relationship><Relationship Id="rId3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91304445705.png"></Relationship><Relationship Id="rId3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8944578145.png"></Relationship><Relationship Id="rId3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44464643281.png"></Relationship><Relationship Id="rId3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notesSlide" Target="../notesSlides/notesSlide18.xml"></Relationship><Relationship Id="rId3" Type="http://schemas.openxmlformats.org/officeDocument/2006/relationships/image" Target="../media/fImage20089217471478.png"></Relationship><Relationship Id="rId4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notesSlide" Target="../notesSlides/notesSlide19.xml"></Relationship><Relationship Id="rId3" Type="http://schemas.openxmlformats.org/officeDocument/2006/relationships/image" Target="../media/fImage26979817529358.png"></Relationship><Relationship Id="rId4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image" Target="../media/fImage26619017546962.png"></Relationship><Relationship Id="rId4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notesSlide" Target="../notesSlides/notesSlide21.xml"></Relationship><Relationship Id="rId3" Type="http://schemas.openxmlformats.org/officeDocument/2006/relationships/image" Target="../media/fImage32685117564464.png"></Relationship><Relationship Id="rId4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hyperlink" Target="mailto:abc@gmail.com" TargetMode="External"></Relationship><Relationship Id="rId2" Type="http://schemas.openxmlformats.org/officeDocument/2006/relationships/notesSlide" Target="../notesSlides/notesSlide22.xml"></Relationship><Relationship Id="rId6" Type="http://schemas.openxmlformats.org/officeDocument/2006/relationships/hyperlink" Target="mailto:asdf@icloud.com" TargetMode="External"></Relationship><Relationship Id="rId5" Type="http://schemas.openxmlformats.org/officeDocument/2006/relationships/hyperlink" Target="mailto:asdf@daum.net" TargetMode="External"></Relationship><Relationship Id="rId4" Type="http://schemas.openxmlformats.org/officeDocument/2006/relationships/hyperlink" Target="mailto:gbga@naver.com" TargetMode="External"></Relationship><Relationship Id="rId7" Type="http://schemas.openxmlformats.org/officeDocument/2006/relationships/image" Target="../media/fImage31644617585705.png"></Relationship><Relationship Id="rId8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499934716827.png"></Relationship><Relationship Id="rId3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346854849961.png"></Relationship><Relationship Id="rId3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hyperlink" Target="mailto:abc@gmail.com" TargetMode="External"></Relationship><Relationship Id="rId2" Type="http://schemas.openxmlformats.org/officeDocument/2006/relationships/notesSlide" Target="../notesSlides/notesSlide25.xml"></Relationship><Relationship Id="rId6" Type="http://schemas.openxmlformats.org/officeDocument/2006/relationships/hyperlink" Target="mailto:asdf@icloud.com" TargetMode="External"></Relationship><Relationship Id="rId5" Type="http://schemas.openxmlformats.org/officeDocument/2006/relationships/hyperlink" Target="mailto:asdf@daum.net" TargetMode="External"></Relationship><Relationship Id="rId4" Type="http://schemas.openxmlformats.org/officeDocument/2006/relationships/hyperlink" Target="mailto:gbga@naver.com" TargetMode="External"></Relationship><Relationship Id="rId8" Type="http://schemas.openxmlformats.org/officeDocument/2006/relationships/image" Target="../media/fImage48747035141.png"></Relationship><Relationship Id="rId9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notesSlide" Target="../notesSlides/notesSlide26.xml"></Relationship><Relationship Id="rId4" Type="http://schemas.openxmlformats.org/officeDocument/2006/relationships/image" Target="../media/fImage2059223528467.png"></Relationship><Relationship Id="rId5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1372063656334.png"></Relationship><Relationship Id="rId3" Type="http://schemas.openxmlformats.org/officeDocument/2006/relationships/notesSlide" Target="../notesSlides/notesSlide27.xml"></Relationship><Relationship Id="rId4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hyperlink" Target="mailto:abcd@gmail.com" TargetMode="External"></Relationship><Relationship Id="rId2" Type="http://schemas.openxmlformats.org/officeDocument/2006/relationships/notesSlide" Target="../notesSlides/notesSlide28.xml"></Relationship><Relationship Id="rId5" Type="http://schemas.openxmlformats.org/officeDocument/2006/relationships/hyperlink" Target="mailto:adf@daum.net" TargetMode="External"></Relationship><Relationship Id="rId4" Type="http://schemas.openxmlformats.org/officeDocument/2006/relationships/hyperlink" Target="mailto:basdf@naver.com" TargetMode="External"></Relationship><Relationship Id="rId7" Type="http://schemas.openxmlformats.org/officeDocument/2006/relationships/image" Target="../media/fImage6153103756500.png"></Relationship><Relationship Id="rId8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notesSlide" Target="../notesSlides/notesSlide29.xml"></Relationship><Relationship Id="rId3" Type="http://schemas.openxmlformats.org/officeDocument/2006/relationships/image" Target="../media/fImage178516717699961.png"></Relationship><Relationship Id="rId4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35196355341.png"></Relationship><Relationship Id="rId3" Type="http://schemas.openxmlformats.org/officeDocument/2006/relationships/image" Target="../media/fImage2252035548467.png"></Relationship><Relationship Id="rId4" Type="http://schemas.openxmlformats.org/officeDocument/2006/relationships/image" Target="../media/fImage487395616334.png"></Relationship><Relationship Id="rId5" Type="http://schemas.openxmlformats.org/officeDocument/2006/relationships/image" Target="../media/fImage1942655686500.png"></Relationship><Relationship Id="rId6" Type="http://schemas.openxmlformats.org/officeDocument/2006/relationships/image" Target="../media/fImage327825769169.png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4637413769169.png"></Relationship><Relationship Id="rId3" Type="http://schemas.openxmlformats.org/officeDocument/2006/relationships/notesSlide" Target="../notesSlides/notesSlide30.xml"></Relationship><Relationship Id="rId4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notesSlide" Target="../notesSlides/notesSlide31.xml"></Relationship><Relationship Id="rId4" Type="http://schemas.openxmlformats.org/officeDocument/2006/relationships/image" Target="../media/fImage4429883735724.png"></Relationship><Relationship Id="rId5" Type="http://schemas.openxmlformats.org/officeDocument/2006/relationships/slideLayout" Target="../slideLayouts/slideLayout1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notesSlide" Target="../notesSlides/notesSlide32.xml"></Relationship><Relationship Id="rId3" Type="http://schemas.openxmlformats.org/officeDocument/2006/relationships/image" Target="../media/fImage22247517774827.png"></Relationship><Relationship Id="rId4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notesSlide" Target="../notesSlides/notesSlide33.xml"></Relationship><Relationship Id="rId3" Type="http://schemas.openxmlformats.org/officeDocument/2006/relationships/image" Target="../media/fImage46128917732995.png"></Relationship><Relationship Id="rId4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notesSlide" Target="../notesSlides/notesSlide34.xml"></Relationship><Relationship Id="rId3" Type="http://schemas.openxmlformats.org/officeDocument/2006/relationships/image" Target="../media/fImage54197117751942.png"></Relationship><Relationship Id="rId4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notesSlide" Target="../notesSlides/notesSlide35.xml"></Relationship><Relationship Id="rId4" Type="http://schemas.openxmlformats.org/officeDocument/2006/relationships/image" Target="../media/fImage7464483771478.png"></Relationship><Relationship Id="rId5" Type="http://schemas.openxmlformats.org/officeDocument/2006/relationships/slideLayout" Target="../slideLayouts/slideLayout1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520732649491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image" Target="../media/fImage952897182995.png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fImage6108763789358.png"></Relationship><Relationship Id="rId3" Type="http://schemas.openxmlformats.org/officeDocument/2006/relationships/notesSlide" Target="../notesSlides/notesSlide38.xml"></Relationship><Relationship Id="rId4" Type="http://schemas.openxmlformats.org/officeDocument/2006/relationships/slideLayout" Target="../slideLayouts/slideLayout1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5852803916962.png"></Relationship><Relationship Id="rId3" Type="http://schemas.openxmlformats.org/officeDocument/2006/relationships/notesSlide" Target="../notesSlides/notesSlide39.xml"></Relationship><Relationship Id="rId4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fImage168823173841.png"></Relationship><Relationship Id="rId4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6804774044464.png"></Relationship><Relationship Id="rId3" Type="http://schemas.openxmlformats.org/officeDocument/2006/relationships/notesSlide" Target="../notesSlides/notesSlide40.xml"></Relationship><Relationship Id="rId4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fImage17391517398467.png"></Relationship><Relationship Id="rId4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fImage16682517406334.png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fImage16700517436500.png"></Relationship><Relationship Id="rId4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fImage17383917459169.png"></Relationship><Relationship Id="rId4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fImage15404917495724.png"></Relationship><Relationship Id="rId4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그림 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9144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41350" y="609600"/>
            <a:ext cx="2857500" cy="434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92710" y="2420620"/>
            <a:ext cx="7422515" cy="8597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fontAlgn="base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rPr>
              <a:t>            </a:t>
            </a:r>
            <a:r>
              <a:rPr lang="en-US" altLang="ko-KR" sz="18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rPr>
              <a:t>- </a:t>
            </a:r>
            <a:r>
              <a:rPr lang="ko-KR" altLang="en-US" sz="18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rPr>
              <a:t>프로젝트명 : 대전오슈</a:t>
            </a: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  <a:cs typeface="굴림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95605" y="836930"/>
            <a:ext cx="6270625" cy="11633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HY견고딕" pitchFamily="18" charset="-127"/>
                <a:cs typeface="바탕" pitchFamily="18" charset="-127"/>
              </a:rPr>
              <a:t>화면정의서</a:t>
            </a:r>
            <a:endParaRPr kumimoji="1" 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64300" y="4293235"/>
            <a:ext cx="256603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t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 Box 300"/>
          <p:cNvSpPr txBox="1">
            <a:spLocks noChangeArrowheads="1"/>
          </p:cNvSpPr>
          <p:nvPr/>
        </p:nvSpPr>
        <p:spPr bwMode="auto">
          <a:xfrm>
            <a:off x="3136900" y="9674225"/>
            <a:ext cx="33274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1" lang="en-US" altLang="ko-KR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바탕" pitchFamily="18" charset="-127"/>
                <a:cs typeface="Arial" pitchFamily="34" charset="0"/>
              </a:rPr>
              <a:t>Copyright ⓒ 2012ATIT Co., Ltd. All rights reserved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Line 302"/>
          <p:cNvSpPr>
            <a:spLocks noChangeShapeType="1"/>
          </p:cNvSpPr>
          <p:nvPr/>
        </p:nvSpPr>
        <p:spPr bwMode="auto">
          <a:xfrm>
            <a:off x="69850" y="609600"/>
            <a:ext cx="731075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Line 303"/>
          <p:cNvSpPr>
            <a:spLocks noChangeShapeType="1"/>
          </p:cNvSpPr>
          <p:nvPr/>
        </p:nvSpPr>
        <p:spPr bwMode="auto">
          <a:xfrm>
            <a:off x="-2540" y="2251710"/>
            <a:ext cx="731075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Line 304"/>
          <p:cNvSpPr>
            <a:spLocks noChangeShapeType="1"/>
          </p:cNvSpPr>
          <p:nvPr/>
        </p:nvSpPr>
        <p:spPr bwMode="auto">
          <a:xfrm>
            <a:off x="57150" y="3510915"/>
            <a:ext cx="730885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152400" y="609600"/>
            <a:ext cx="91440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/>
        </p:nvGraphicFramePr>
        <p:xfrm>
          <a:off x="372745" y="5085080"/>
          <a:ext cx="4199255" cy="13684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80"/>
                <a:gridCol w="2835275"/>
              </a:tblGrid>
              <a:tr h="456565"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9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문서관리번호</a:t>
                      </a:r>
                      <a:endParaRPr lang="ko-KR" altLang="en-US" sz="900" kern="10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DDIT-16-B12</a:t>
                      </a:r>
                      <a:endParaRPr lang="ko-KR" altLang="en-US" sz="900" kern="100" b="1">
                        <a:solidFill>
                          <a:schemeClr val="dk1"/>
                        </a:solidFill>
                        <a:latin typeface="맑은 고딕" charset="0"/>
                        <a:ea typeface="+mn-ea"/>
                        <a:cs typeface="+mn-cs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455930"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작</a:t>
                      </a:r>
                      <a:r>
                        <a:rPr lang="ko-KR" altLang="en-US" sz="900" kern="100">
                          <a:solidFill>
                            <a:schemeClr val="dk1"/>
                          </a:solidFill>
                          <a:latin typeface="맑은 고딕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성</a:t>
                      </a:r>
                      <a:r>
                        <a:rPr lang="ko-KR" altLang="en-US" sz="900" kern="100">
                          <a:solidFill>
                            <a:schemeClr val="dk1"/>
                          </a:solidFill>
                          <a:latin typeface="맑은 고딕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</a:t>
                      </a:r>
                      <a:endParaRPr lang="ko-KR" altLang="en-US" sz="900" kern="1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9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022.</a:t>
                      </a:r>
                      <a:r>
                        <a:rPr lang="ko-KR" altLang="ko-KR" sz="9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11. 07</a:t>
                      </a:r>
                      <a:endParaRPr lang="ko-KR" altLang="en-US" sz="900" kern="100">
                        <a:solidFill>
                          <a:schemeClr val="dk1"/>
                        </a:solidFill>
                        <a:latin typeface="맑은 고딕" charset="0"/>
                        <a:ea typeface="+mn-ea"/>
                        <a:cs typeface="+mn-cs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455930"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9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보</a:t>
                      </a:r>
                      <a:r>
                        <a:rPr lang="en-US" altLang="ko-KR" sz="90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    </a:t>
                      </a:r>
                      <a:r>
                        <a:rPr lang="ko-KR" sz="90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안</a:t>
                      </a:r>
                      <a:endParaRPr lang="ko-KR" altLang="en-US" sz="900" kern="1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일반</a:t>
                      </a:r>
                      <a:endParaRPr lang="ko-KR" altLang="en-US" sz="900" kern="1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11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518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  페 이 지 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마이페이지1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(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사용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자)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69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이름, 주민등록번호, 휴대전화번호,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주소가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회원정보수정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버튼 : 회원수정페이지로 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회원탈퇴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 : 탈퇴하시겠습니까? alert 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움,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‘네’ 버튼 누르면 ‘탈퇴되었습니다.’ alert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-&gt; 메인페이지로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사용자의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가입정보를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확인할 수 있는 화면이다.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내에서 회원정보를 수정하고 계정을 탈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할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2" descr="C:/Users/PC-14/AppData/Roaming/PolarisOffice/ETemp/6852_13115296/fImage107007335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00" y="1038225"/>
            <a:ext cx="6344285" cy="5077460"/>
          </a:xfrm>
          <a:prstGeom prst="rect"/>
          <a:noFill/>
        </p:spPr>
      </p:pic>
      <p:sp>
        <p:nvSpPr>
          <p:cNvPr id="7" name="도형 3"/>
          <p:cNvSpPr>
            <a:spLocks/>
          </p:cNvSpPr>
          <p:nvPr/>
        </p:nvSpPr>
        <p:spPr>
          <a:xfrm rot="0">
            <a:off x="77470" y="6148705"/>
            <a:ext cx="6367145" cy="249555"/>
          </a:xfrm>
          <a:prstGeom prst="rect"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마이페이지</a:t>
            </a:r>
            <a:r>
              <a:rPr lang="ko-KR" sz="1000">
                <a:latin typeface="맑은 고딕" charset="0"/>
                <a:ea typeface="맑은 고딕" charset="0"/>
              </a:rPr>
              <a:t> </a:t>
            </a:r>
            <a:r>
              <a:rPr sz="1000">
                <a:latin typeface="맑은 고딕" charset="0"/>
                <a:ea typeface="맑은 고딕" charset="0"/>
              </a:rPr>
              <a:t>이어</a:t>
            </a:r>
            <a:r>
              <a:rPr lang="ko-KR" sz="1000">
                <a:latin typeface="맑은 고딕" charset="0"/>
                <a:ea typeface="맑은 고딕" charset="0"/>
              </a:rPr>
              <a:t>서 </a:t>
            </a:r>
            <a:r>
              <a:rPr lang="ko-KR" sz="1000">
                <a:latin typeface="맑은 고딕" charset="0"/>
                <a:ea typeface="맑은 고딕" charset="0"/>
              </a:rPr>
              <a:t>계속</a:t>
            </a:r>
            <a:r>
              <a:rPr lang="ko-KR" sz="1000">
                <a:latin typeface="맑은 고딕" charset="0"/>
                <a:ea typeface="맑은 고딕" charset="0"/>
              </a:rPr>
              <a:t> ↓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41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  페 이 지 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마이페이지2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(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사용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자)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615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예약내역확인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단락 - 결제대기상태와 예약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및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결제완료, 취소 및 환불 상태를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예약했을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경우 예약번호/예약일자, 프로그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명,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결제금액, 상태, 결제마감상태, 예약취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소여부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목록화함 : 체크박스, 데이터가 없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경우 ‘등록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데이터가 없습니다.’ 라는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프로그램의 개수와 총 결제금액을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나타내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항목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선택프로그램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 버튼 : 체크된 프로그램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대해서만 결제됨, 선택 시 결제화면으로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대기중 프로그램 전체결제 버튼 : 선택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않은 프로그램도 목록에 담겨있다면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전체결제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됨,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선택 시 결제화면으로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문의내역확인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단락 - no, 제목, 작성자, 작성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조회수 표시, 제목 누를 경우 해당 문의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사용자의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가입정보를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확인할 수 있는 화면이다.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내에서 회원정보를 수정하고 계정을 탈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할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예약내역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문의내역을 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9" descr="C:/Users/PC-14/AppData/Roaming/PolarisOffice/ETemp/6852_13115296/fImage168745402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1195" y="1003935"/>
            <a:ext cx="5154930" cy="57912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41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  페 이 지 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&gt; 수정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수정하기(사용자)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69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사진 파일추가 버튼 : 선택 시 파일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첨부를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통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해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사진 추가가능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nput: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아이디, 이름, 휴대전화번호, 주민번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호,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주소 입력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비밀번호변경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단락 - input : 현재비밀번호,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새비밀번호,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새비밀번호 확인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수정완료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 : 선택 시 ‘수정이 완료되었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습니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alert 띄우고 마이페이지 화면으로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회원탈퇴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‘탈퇴하시겠습니까?’ alert 띄우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고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‘네’ 선택 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메인화면으로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 시 현재페이지 유지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사용자의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마이페이지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회원정보를 수정할 수 있는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화면이다.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0" descr="C:/Users/PC-14/AppData/Roaming/PolarisOffice/ETemp/6852_13115296/fImage184765415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125" y="1019810"/>
            <a:ext cx="6271895" cy="5775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518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  페 이 지 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마이페이지1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(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69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아이디,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이름, 주민등록번호, 휴대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전화번호,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주소가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회원정보수정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버튼 : 회원수정페이지로 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회원탈퇴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 : 탈퇴하시겠습니까? alert 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움,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‘네’ 버튼 누르면 ‘탈퇴되었습니다.’ alert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-&gt; 메인페이지로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관리자의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가입정보를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확인할 수 있는 화면이다.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내에서 회원정보를 수정하고 계정을 탈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할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77470" y="6148705"/>
            <a:ext cx="6367145" cy="249555"/>
          </a:xfrm>
          <a:prstGeom prst="rect"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마이페이지</a:t>
            </a:r>
            <a:r>
              <a:rPr lang="ko-KR" sz="1000">
                <a:latin typeface="맑은 고딕" charset="0"/>
                <a:ea typeface="맑은 고딕" charset="0"/>
              </a:rPr>
              <a:t> </a:t>
            </a:r>
            <a:r>
              <a:rPr sz="1000">
                <a:latin typeface="맑은 고딕" charset="0"/>
                <a:ea typeface="맑은 고딕" charset="0"/>
              </a:rPr>
              <a:t>이어</a:t>
            </a:r>
            <a:r>
              <a:rPr lang="ko-KR" sz="1000">
                <a:latin typeface="맑은 고딕" charset="0"/>
                <a:ea typeface="맑은 고딕" charset="0"/>
              </a:rPr>
              <a:t>서 </a:t>
            </a:r>
            <a:r>
              <a:rPr lang="ko-KR" sz="1000">
                <a:latin typeface="맑은 고딕" charset="0"/>
                <a:ea typeface="맑은 고딕" charset="0"/>
              </a:rPr>
              <a:t>계속</a:t>
            </a:r>
            <a:r>
              <a:rPr lang="ko-KR" sz="1000">
                <a:latin typeface="맑은 고딕" charset="0"/>
                <a:ea typeface="맑은 고딕" charset="0"/>
              </a:rPr>
              <a:t> ↓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pic>
        <p:nvPicPr>
          <p:cNvPr id="8" name="그림 11" descr="C:/Users/PC-14/AppData/Roaming/PolarisOffice/ETemp/6852_13115296/fImage27335243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5755" y="1081405"/>
            <a:ext cx="5737860" cy="4997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41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  페 이 지 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&gt;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문의내역 확인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마이페이지2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(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93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예약내역확인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no(체크박스), 제목, 작성자,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작성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조회수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선택 시 해당 제목의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예약페이지로 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문의내역확인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no, 제목, 작성자, 작성일,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조회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 시 해당 제목의 문의내역 페이지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사용자가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예약한 내역정보과 문의내역을 확인할 수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있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다.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제목 선택 시 해당 내용을 자세히 볼 수 있는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이동한다.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2" descr="C:/Users/PC-14/AppData/Roaming/PolarisOffice/ETemp/6852_13115296/fImage172738437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8340" y="1027430"/>
            <a:ext cx="5011420" cy="57689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41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원  가  입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회원가입&gt;아이디찾기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아이디찾기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69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이름을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입력하는 input box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‘아래 두가지 정보 중 하나를 선택해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입력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주십시오.’ 문구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휴대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번호와 이메일주소 라디오버튼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휴대폰번호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휴대번호를 입력하는 input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bo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x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찾기 버튼 : 팝업창 띄우며 작성한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조건에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맞는 아이디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찾는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3" descr="C:/Users/PC-14/AppData/Roaming/PolarisOffice/ETemp/6852_13115296/fImage39130444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3385" y="1485265"/>
            <a:ext cx="5563235" cy="4867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41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원  가  입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회원가입&gt;아이디찾기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아이디찾기완료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69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‘등록된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아이디는 다음과 같습니다.’ 문구 삽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 출력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로그인버튼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로그인 화면으로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찾기 버튼 : 비밀번호찾기 페이지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찾기를 완료한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4" descr="C:/Users/PC-14/AppData/Roaming/PolarisOffice/ETemp/6852_13115296/fImage17894457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1680" y="2275840"/>
            <a:ext cx="4906010" cy="2991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41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원  가  입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회원가입&gt;비밀번호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찾기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찾기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81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아이디를 입력하는 input box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이름을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입력하는 input box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‘아래 두가지 정보 중 하나를 선택해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입력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주십시오.’ 문구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휴대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번호와 이메일주소 라디오버튼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휴대폰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번호 선택 : 휴대폰 번호를 입력하는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input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box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이메일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주소 선택 : 이메일 주소를 입력하는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input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box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찾기 버튼 : 선택 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팝업창 띄우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새비밀번호 입력할 수 있는 input box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찾기 위한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5" descr="C:/Users/PC-14/AppData/Roaming/PolarisOffice/ETemp/6852_13115296/fImage54446464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6535" y="1082675"/>
            <a:ext cx="6026150" cy="55810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7620"/>
          <a:ext cx="6370956" cy="8686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02105"/>
                <a:gridCol w="52197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SS-RC-03-00-04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21107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주요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관광지 소개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165" y="918845"/>
            <a:ext cx="6348095" cy="4163060"/>
          </a:xfrm>
          <a:prstGeom prst="rect"/>
          <a:noFill/>
        </p:spPr>
      </p:pic>
      <p:graphicFrame>
        <p:nvGraphicFramePr>
          <p:cNvPr id="32" name="표 130"/>
          <p:cNvGraphicFramePr>
            <a:graphicFrameLocks noGrp="1"/>
          </p:cNvGraphicFramePr>
          <p:nvPr/>
        </p:nvGraphicFramePr>
        <p:xfrm>
          <a:off x="6443980" y="1270"/>
          <a:ext cx="2615565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메뉴바에 주요관광지를 검색할 수 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검색창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otal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건수 출력과 함께 사진, 장소명, 주소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나타냄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전통시장, 관광지, 맛집, 카페, 숙박을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할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 있는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대전시 지도그림, api로 위치 출력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3253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대전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주요 관광지를 검색할 수 있고 여러 카테고리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하나를 선택하여 원하는 관광지를 추려서 표시하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확한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위치를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검색창에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단어를 입력할 경우 입력한 단어가 포함된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든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관광지가 검색되며 해당 관광지를 선택할 경우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지도에 위치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날씨는 따라 항상 같은 위치에 표시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05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7620"/>
          <a:ext cx="6370956" cy="8686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02105"/>
                <a:gridCol w="52197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SS-RC-03-00-06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21107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사이트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2155" y="904875"/>
            <a:ext cx="4911725" cy="5850255"/>
          </a:xfrm>
          <a:prstGeom prst="rect"/>
          <a:noFill/>
        </p:spPr>
      </p:pic>
      <p:graphicFrame>
        <p:nvGraphicFramePr>
          <p:cNvPr id="32" name="표 135"/>
          <p:cNvGraphicFramePr>
            <a:graphicFrameLocks noGrp="1"/>
          </p:cNvGraphicFramePr>
          <p:nvPr/>
        </p:nvGraphicFramePr>
        <p:xfrm>
          <a:off x="6443980" y="1270"/>
          <a:ext cx="2615565" cy="6466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이달의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테마여행을 나타내는 배너이미지와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‘매월마다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특별함이 가득한 대전을 만나자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더 큰 사이즈로 ‘이달의 테마여행’ 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장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목록을 나타내며 총 게시물 수 표시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우측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정렬순서 및 검색창, 검색 아이콘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구성 - 제목, 대상, 비용, 신청기간, 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간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목록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구성 - 총 인원수와 신청가능 인원수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시,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여행지 추가정보 버튼, 예매버튼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‘바로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예매하기’ 버튼과 ‘접수종료’ 버튼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바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예매하기 버튼만 활성화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예약가능한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상품과 아닌 상품 구별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3253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달의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테마여행을 목록화하여 여행지를 예약할 수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사이트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했을 경우 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예매하기 버튼을 누를 경우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예매하는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화면으로 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83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68985" y="836930"/>
          <a:ext cx="7607300" cy="55270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335"/>
                <a:gridCol w="847090"/>
                <a:gridCol w="2793365"/>
                <a:gridCol w="3445510"/>
              </a:tblGrid>
              <a:tr h="935990">
                <a:tc gridSpan="4"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0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/>
                      </a:r>
                      <a:br>
                        <a:rPr lang="en-US" sz="20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</a:br>
                      <a:r>
                        <a:rPr lang="ko-KR" sz="20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문서</a:t>
                      </a:r>
                      <a:r>
                        <a:rPr lang="en-US" altLang="ko-KR" sz="2000" kern="1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sz="2000" kern="100" b="1">
                          <a:solidFill>
                            <a:schemeClr val="tx1"/>
                          </a:solidFill>
                        </a:rPr>
                        <a:t>개정</a:t>
                      </a:r>
                      <a:r>
                        <a:rPr lang="en-US" altLang="ko-KR" sz="2000" kern="1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sz="2000" kern="100" b="1">
                          <a:solidFill>
                            <a:schemeClr val="tx1"/>
                          </a:solidFill>
                        </a:rPr>
                        <a:t>이력표</a:t>
                      </a:r>
                      <a:endParaRPr lang="ko-KR" altLang="en-US" sz="2000" kern="100" b="1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 anchor="ctr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88290">
                <a:tc gridSpan="2"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문서명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just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  <a:cs typeface="Times New Roman" charset="0"/>
                        </a:rPr>
                        <a:t>화면정의서</a:t>
                      </a:r>
                      <a:endParaRPr lang="ko-KR" altLang="en-US" sz="1100" kern="100">
                        <a:solidFill>
                          <a:schemeClr val="tx1"/>
                        </a:solidFill>
                        <a:latin typeface="바탕" charset="0"/>
                        <a:cs typeface="Times New Roman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60045"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버전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100" kern="1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날짜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100" kern="1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내용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작성자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715"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1.0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 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20</a:t>
                      </a: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en-US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lang="en-US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.</a:t>
                      </a: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0</a:t>
                      </a: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 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최초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</a:rPr>
                        <a:t> 작성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  <a:p>
                      <a:pPr marL="0" indent="0" algn="just" latinLnBrk="1" lvl="1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 </a:t>
                      </a:r>
                      <a:endParaRPr lang="ko-KR" altLang="en-US" sz="1100" kern="10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00">
                        <a:solidFill>
                          <a:schemeClr val="tx1"/>
                        </a:solidFill>
                        <a:latin typeface="바탕" charset="0"/>
                        <a:cs typeface="Times New Roman" charset="0"/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7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6350"/>
          <a:ext cx="6370956" cy="8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02105"/>
                <a:gridCol w="52197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SS-RC-04-01-01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160511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관광지예약 시 로그인 하지 않을 경우 페이지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700" y="1007745"/>
            <a:ext cx="5831840" cy="5691505"/>
          </a:xfrm>
          <a:prstGeom prst="rect"/>
          <a:noFill/>
        </p:spPr>
      </p:pic>
      <p:graphicFrame>
        <p:nvGraphicFramePr>
          <p:cNvPr id="32" name="표 137"/>
          <p:cNvGraphicFramePr>
            <a:graphicFrameLocks noGrp="1"/>
          </p:cNvGraphicFramePr>
          <p:nvPr/>
        </p:nvGraphicFramePr>
        <p:xfrm>
          <a:off x="6443980" y="1270"/>
          <a:ext cx="2615565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‘회원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 후 예약하실 수 있습니다.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페이지로 이동하시겠습니까?’ alert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표시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lert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확인과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취소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3253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하지 않았을 경우 알림창이 뜨는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확인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누를 경우 로그인 페이지로 이동하며 취소를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할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경우 기존 화면 유지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77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6350"/>
          <a:ext cx="6370956" cy="8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02105"/>
                <a:gridCol w="52197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SS-RC-04-01-02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21107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관광지예약 - 로그인했을 경우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5100" y="920750"/>
            <a:ext cx="6035040" cy="5866765"/>
          </a:xfrm>
          <a:prstGeom prst="rect"/>
          <a:noFill/>
        </p:spPr>
      </p:pic>
      <p:graphicFrame>
        <p:nvGraphicFramePr>
          <p:cNvPr id="32" name="표 139"/>
          <p:cNvGraphicFramePr>
            <a:graphicFrameLocks noGrp="1"/>
          </p:cNvGraphicFramePr>
          <p:nvPr/>
        </p:nvGraphicFramePr>
        <p:xfrm>
          <a:off x="6443980" y="1270"/>
          <a:ext cx="2615565" cy="646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이달의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테마여행을 나타내는 배너이미지와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‘매월마다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특별함이 가득한 대전을 만나자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더 큰 사이즈로 ‘이달의 테마여행’ 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장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목록을 나타내며 총 게시물 수 표시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우측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정렬순서 및 검색창, 검색 아이콘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구성 - 제목, 대상, 비용, 신청기간, 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간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목록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구성 - 총 인원수와 신청가능 인원수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시,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여행지 추가정보 버튼, 예매버튼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‘바로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예매하기’ 버튼과 ‘접수종료’ 버튼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바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예매하기 버튼만 활성화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예약가능한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상품과 아닌 상품 구별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293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완료한 후 관광지예약 메뉴를 선택했을 때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나오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화면, 전체목록이 먼저 나오며 빨간색 바탕의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바로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예약하기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 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튼만 활성화된다.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25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6350"/>
          <a:ext cx="6370956" cy="8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02105"/>
                <a:gridCol w="52197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SS-RC-04-01-03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160511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관광지 예약을 선택 후 나오는 페이지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4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35" y="928370"/>
            <a:ext cx="6335395" cy="5882640"/>
          </a:xfrm>
          <a:prstGeom prst="rect"/>
          <a:noFill/>
        </p:spPr>
      </p:pic>
      <p:graphicFrame>
        <p:nvGraphicFramePr>
          <p:cNvPr id="32" name="표 142"/>
          <p:cNvGraphicFramePr>
            <a:graphicFrameLocks noGrp="1"/>
          </p:cNvGraphicFramePr>
          <p:nvPr/>
        </p:nvGraphicFramePr>
        <p:xfrm>
          <a:off x="6443980" y="1270"/>
          <a:ext cx="2615565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695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이달의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테마여행을 나타내는 배너이미지와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‘매월마다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특별함이 가득한 대전을 만나자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더 큰 사이즈로 ‘이달의 테마여행’ 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장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예약정보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여행명,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대상, 비용, 신청기간, 참여기간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최대인원수와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신청가능인원수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예약하기 버튼 -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예약신청란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[필수]신청자명,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비밀번호, 휴대전화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[선택]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메모(내용)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7696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비밀번호란에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주의문구를 넣는다.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‘신청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및 조회, 취소시 필요합니다.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영문자, 특수문자, 숫자가 포함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10글자 이상이어야 합니다.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생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일,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주민등록번호, 전화번호 등 추측하기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쉬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숫자나 개인관련 정보는 이용할 수 없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습니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다.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60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735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25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15379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메뉴에서 원하는 관광지의 바로 예약하기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누르면 나오는 화면이다.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예약하기 버튼을 누를 경우 예약이 완료되었습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다.라는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알림창 뜸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68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41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광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약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관광지예약&gt;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결제하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결제하기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69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카카오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api 가져와서 결제하기 : qr코드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6" descr="C:/Users/PC-14/AppData/Roaming/PolarisOffice/ETemp/6852_13115296/fImage149993471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9380" y="1500505"/>
            <a:ext cx="6215380" cy="43332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41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광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spc="-27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약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관광지예약&gt;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완료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완료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69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카카오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 api를 활용한 결제화면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완료된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7" descr="C:/Users/PC-14/AppData/Roaming/PolarisOffice/ETemp/6852_13115296/fImage134685484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620" y="1102995"/>
            <a:ext cx="6216015" cy="53987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6350"/>
          <a:ext cx="6370956" cy="8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02105"/>
                <a:gridCol w="52197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SS-RC-04-01-04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공지사항&gt;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알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- 알림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143"/>
          <p:cNvGraphicFramePr>
            <a:graphicFrameLocks noGrp="1"/>
          </p:cNvGraphicFramePr>
          <p:nvPr/>
        </p:nvGraphicFramePr>
        <p:xfrm>
          <a:off x="6443980" y="1270"/>
          <a:ext cx="2615565" cy="621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배너이미지와 ‘새로운 소식을 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려드립니다’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문구 삽입, 더 큰 사이즈로 ‘알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단어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같은 위치에 고정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제목별,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작성자별 검색할 수 있는 콤보박스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검색창과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검색아이콘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알림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록 - No, 제목, 작성자, 작성일, 조회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수,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상단 공지는 고정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선택시 해당 알림내용으로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작성하기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버튼 - 공지사항 작성페이지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9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상단메뉴 아래 알림 하단메뉴 선택 시 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오는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화면, 관리자만 작성가능한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제목을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선택 시 해당 공지로 페이지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7370" y="965200"/>
            <a:ext cx="5278120" cy="579882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20663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3970"/>
          <a:ext cx="6370956" cy="1009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73860"/>
                <a:gridCol w="450215"/>
                <a:gridCol w="1061720"/>
              </a:tblGrid>
              <a:tr h="42926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SS-RC-04-02-01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공지사항&gt;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알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글 선택 시 출력 화면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146"/>
          <p:cNvGraphicFramePr>
            <a:graphicFrameLocks noGrp="1"/>
          </p:cNvGraphicFramePr>
          <p:nvPr/>
        </p:nvGraphicFramePr>
        <p:xfrm>
          <a:off x="6443980" y="1270"/>
          <a:ext cx="2615565" cy="621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배너이미지와 ‘새로운 소식을 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려드립니다’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문구 삽입, 더 큰 사이즈로 ‘알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단어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같은 위치에 고정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 - 제목, Date, Writer, Views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관리자가 입력한 공지내용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록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버튼 - 알림 목록으로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좌측 - 에 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우측 - 주소와 콜센터번호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좌측하단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삭제하기 버튼 : ‘삭제하시겠습니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까?’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alert 띄우고 알림페이지로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9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좌측하단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수정하기 버튼 : 알림 작성하기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페이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메뉴에서 글을 선택할 경우 출력되는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작성할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8750" y="1090295"/>
            <a:ext cx="6149340" cy="568198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02014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3970"/>
          <a:ext cx="6370956" cy="1009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73860"/>
                <a:gridCol w="450215"/>
                <a:gridCol w="1061720"/>
              </a:tblGrid>
              <a:tr h="42926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SS-RC-04-02-01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공지사항&gt;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알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공지사항&gt;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알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작성하기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615565" cy="6283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배너이미지와 ‘새로운 소식을 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려드립니다’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문구 삽입, 더 큰 사이즈로 ‘알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단어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같은 위치에 고정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[필수사항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]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제목,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비밀번호, 비밀번호확인, 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가내용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 확인을 대조하여 같지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않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경우 ‘비밀번호가 같지 않습니다’ 라는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문장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하단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취소버튼 : 공지사항페이지로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작성하기버튼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‘작성이 완료되었습니다’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alert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띄우고 공지사항페이로 이동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좌측 - 에 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우측 - 주소와 콜센터번호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메뉴에서 작성하기 버튼을 눌렀을 때 보여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5815" y="1120775"/>
            <a:ext cx="4917440" cy="56515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3970"/>
          <a:ext cx="6370956" cy="979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73860"/>
                <a:gridCol w="450215"/>
                <a:gridCol w="1061720"/>
              </a:tblGrid>
              <a:tr h="42926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SS-RC-04-02-02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공지사항&gt;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갤러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갤러리(대전여행사진)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148"/>
          <p:cNvGraphicFramePr>
            <a:graphicFrameLocks noGrp="1"/>
          </p:cNvGraphicFramePr>
          <p:nvPr/>
        </p:nvGraphicFramePr>
        <p:xfrm>
          <a:off x="6443980" y="1270"/>
          <a:ext cx="2615565" cy="621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배너이미지와 ‘프레임 속, 아름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대전을 감상하세요.’ 문구 삽입, 더 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사이즈로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‘대전여행사진’ 단어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제목별,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작성자별 검색할 수 있는 콤보박스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검색창과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검색아이콘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전체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건수와 현재페이지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이미지,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이미지명, 날짜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선택 시 팝업창으로 크게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좌측 - 에 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우측 - 주소와 콜센터번호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메뉴 내 갤러리 화면이다.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사진을 올릴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사진을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선택할 경우 큰 화면으로 표시된다.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85570" y="1089660"/>
            <a:ext cx="3695700" cy="567436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47948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3970"/>
          <a:ext cx="6370956" cy="1009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73860"/>
                <a:gridCol w="450215"/>
                <a:gridCol w="1061720"/>
              </a:tblGrid>
              <a:tr h="42926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SS-RC-04-02-03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공지사항&gt;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갤러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갤러리(선택 시 크게 표시)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150"/>
          <p:cNvGraphicFramePr>
            <a:graphicFrameLocks noGrp="1"/>
          </p:cNvGraphicFramePr>
          <p:nvPr/>
        </p:nvGraphicFramePr>
        <p:xfrm>
          <a:off x="6443980" y="1270"/>
          <a:ext cx="2615565" cy="605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팝업형식으로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선택한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사진만 크게 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력된다.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왼쪽과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오른쪽으로 이동이 가능하며 몇 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사진인지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이미지가 크게 출력되며 왼쪽과 오른쪽으로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이동되고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몇 번째 사진인지 확인가능하다.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5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6995" y="1063625"/>
            <a:ext cx="6200775" cy="575627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11831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6370956" cy="8216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313815"/>
                <a:gridCol w="81026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대전광광메인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SS-RC-01-00-01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관광지소개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관광지소개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 페이지 및 메뉴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0" name="Table 3"/>
          <p:cNvGraphicFramePr>
            <a:graphicFrameLocks noGrp="1"/>
          </p:cNvGraphicFramePr>
          <p:nvPr/>
        </p:nvGraphicFramePr>
        <p:xfrm>
          <a:off x="6443980" y="79375"/>
          <a:ext cx="2623185" cy="6028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2190750"/>
              </a:tblGrid>
              <a:tr h="43688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79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대전오슈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상단메뉴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해당 메뉴 페이지로 이동한다.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01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사이트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맵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2-1번 팝업창 띄워짐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SNS링크 : 블로그, 페이스북, 인스타그램,  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               유튜브 로고 버튼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검색창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메인비주얼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챗봇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서비스 아이콘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5-1번  팝업 뜸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날씨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api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-스크롤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내려갈 때마다 같이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지금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뜨는 대전의 핫플레이스 사진 및 장소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를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넣고 클릭시 축제/행사 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탭 메뉴를 클릭하면 오른쪽(8-1)에 해당 탭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메뉴에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대한 내용 출력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149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85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pSp>
        <p:nvGrpSpPr>
          <p:cNvPr id="186" name="Group 5"/>
          <p:cNvGrpSpPr/>
          <p:nvPr/>
        </p:nvGrpSpPr>
        <p:grpSpPr>
          <a:xfrm rot="0">
            <a:off x="296545" y="934720"/>
            <a:ext cx="2682240" cy="2766695"/>
            <a:chOff x="296545" y="934720"/>
            <a:chExt cx="2682240" cy="2766695"/>
          </a:xfrm>
        </p:grpSpPr>
        <p:pic>
          <p:nvPicPr>
            <p:cNvPr id="184" name="Picture " descr="C:/Users/PC-14/AppData/Roaming/PolarisOffice/ETemp/6852_13115296/fImage13519635534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99085" y="934720"/>
              <a:ext cx="2675255" cy="1350645"/>
            </a:xfrm>
            <a:prstGeom prst="rect"/>
            <a:noFill/>
          </p:spPr>
        </p:pic>
        <p:pic>
          <p:nvPicPr>
            <p:cNvPr id="185" name="Picture " descr="C:/Users/PC-14/AppData/Roaming/PolarisOffice/ETemp/6852_13115296/fImage2252035548467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7532"/>
            <a:stretch>
              <a:fillRect/>
            </a:stretch>
          </p:blipFill>
          <p:spPr>
            <a:xfrm rot="0">
              <a:off x="296545" y="2287905"/>
              <a:ext cx="2682240" cy="1413510"/>
            </a:xfrm>
            <a:prstGeom prst="rect"/>
            <a:noFill/>
          </p:spPr>
        </p:pic>
      </p:grpSp>
      <p:sp>
        <p:nvSpPr>
          <p:cNvPr id="189" name="Rect 0"/>
          <p:cNvSpPr>
            <a:spLocks/>
          </p:cNvSpPr>
          <p:nvPr/>
        </p:nvSpPr>
        <p:spPr>
          <a:xfrm rot="0">
            <a:off x="991870" y="1053465"/>
            <a:ext cx="1513840" cy="742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0" name="Rect 0"/>
          <p:cNvSpPr>
            <a:spLocks/>
          </p:cNvSpPr>
          <p:nvPr/>
        </p:nvSpPr>
        <p:spPr>
          <a:xfrm rot="0">
            <a:off x="2542540" y="1052195"/>
            <a:ext cx="102870" cy="831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1" name="Rect 0"/>
          <p:cNvSpPr>
            <a:spLocks/>
          </p:cNvSpPr>
          <p:nvPr/>
        </p:nvSpPr>
        <p:spPr>
          <a:xfrm rot="0">
            <a:off x="913130" y="1125855"/>
            <a:ext cx="80645" cy="8255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>
                <a:latin typeface="맑은 고딕" charset="0"/>
                <a:ea typeface="맑은 고딕" charset="0"/>
              </a:rPr>
              <a:t>1</a:t>
            </a:r>
            <a:r>
              <a:rPr sz="500">
                <a:latin typeface="맑은 고딕" charset="0"/>
                <a:ea typeface="맑은 고딕" charset="0"/>
              </a:rPr>
              <a:t> </a:t>
            </a:r>
            <a:endParaRPr lang="ko-KR" altLang="en-US" sz="500">
              <a:latin typeface="맑은 고딕" charset="0"/>
              <a:ea typeface="맑은 고딕" charset="0"/>
            </a:endParaRPr>
          </a:p>
        </p:txBody>
      </p:sp>
      <p:sp>
        <p:nvSpPr>
          <p:cNvPr id="192" name="Rect 0"/>
          <p:cNvSpPr>
            <a:spLocks/>
          </p:cNvSpPr>
          <p:nvPr/>
        </p:nvSpPr>
        <p:spPr>
          <a:xfrm rot="0">
            <a:off x="2644140" y="1132840"/>
            <a:ext cx="80645" cy="8255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>
                <a:latin typeface="맑은 고딕" charset="0"/>
                <a:ea typeface="맑은 고딕" charset="0"/>
              </a:rPr>
              <a:t>2</a:t>
            </a:r>
            <a:r>
              <a:rPr sz="500">
                <a:latin typeface="맑은 고딕" charset="0"/>
                <a:ea typeface="맑은 고딕" charset="0"/>
              </a:rPr>
              <a:t> </a:t>
            </a:r>
            <a:endParaRPr lang="ko-KR" altLang="en-US" sz="500">
              <a:latin typeface="맑은 고딕" charset="0"/>
              <a:ea typeface="맑은 고딕" charset="0"/>
            </a:endParaRPr>
          </a:p>
        </p:txBody>
      </p:sp>
      <p:sp>
        <p:nvSpPr>
          <p:cNvPr id="193" name="Rect 0"/>
          <p:cNvSpPr>
            <a:spLocks/>
          </p:cNvSpPr>
          <p:nvPr/>
        </p:nvSpPr>
        <p:spPr>
          <a:xfrm rot="0">
            <a:off x="1525270" y="897890"/>
            <a:ext cx="80645" cy="8255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>
                <a:latin typeface="맑은 고딕" charset="0"/>
                <a:ea typeface="맑은 고딕" charset="0"/>
              </a:rPr>
              <a:t>3</a:t>
            </a:r>
            <a:endParaRPr lang="ko-KR" altLang="en-US" sz="500">
              <a:latin typeface="맑은 고딕" charset="0"/>
              <a:ea typeface="맑은 고딕" charset="0"/>
            </a:endParaRPr>
          </a:p>
        </p:txBody>
      </p:sp>
      <p:pic>
        <p:nvPicPr>
          <p:cNvPr id="194" name="Picture " descr="C:/Users/PC-14/AppData/Roaming/PolarisOffice/ETemp/6852_13115296/fImage48739561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43885" y="944245"/>
            <a:ext cx="3088640" cy="1327150"/>
          </a:xfrm>
          <a:prstGeom prst="rect"/>
          <a:noFill/>
        </p:spPr>
      </p:pic>
      <p:sp>
        <p:nvSpPr>
          <p:cNvPr id="195" name="Rect 0"/>
          <p:cNvSpPr>
            <a:spLocks/>
          </p:cNvSpPr>
          <p:nvPr/>
        </p:nvSpPr>
        <p:spPr>
          <a:xfrm rot="0">
            <a:off x="3555365" y="1043940"/>
            <a:ext cx="80645" cy="8255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500">
              <a:latin typeface="맑은 고딕" charset="0"/>
              <a:ea typeface="맑은 고딕" charset="0"/>
            </a:endParaRPr>
          </a:p>
        </p:txBody>
      </p:sp>
      <p:sp>
        <p:nvSpPr>
          <p:cNvPr id="196" name="Rect 0"/>
          <p:cNvSpPr txBox="1">
            <a:spLocks/>
          </p:cNvSpPr>
          <p:nvPr/>
        </p:nvSpPr>
        <p:spPr>
          <a:xfrm rot="0">
            <a:off x="3476625" y="1015365"/>
            <a:ext cx="525780" cy="14033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">
                <a:solidFill>
                  <a:schemeClr val="bg1"/>
                </a:solidFill>
                <a:latin typeface="맑은 고딕" charset="0"/>
                <a:ea typeface="맑은 고딕" charset="0"/>
              </a:rPr>
              <a:t>2-1</a:t>
            </a:r>
            <a:endParaRPr lang="ko-KR" altLang="en-US" sz="3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7" name="Rect 0"/>
          <p:cNvSpPr>
            <a:spLocks/>
          </p:cNvSpPr>
          <p:nvPr/>
        </p:nvSpPr>
        <p:spPr>
          <a:xfrm rot="0">
            <a:off x="1586865" y="1686560"/>
            <a:ext cx="80645" cy="8255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>
                <a:latin typeface="맑은 고딕" charset="0"/>
                <a:ea typeface="맑은 고딕" charset="0"/>
              </a:rPr>
              <a:t>4</a:t>
            </a:r>
            <a:endParaRPr lang="ko-KR" altLang="en-US" sz="500">
              <a:latin typeface="맑은 고딕" charset="0"/>
              <a:ea typeface="맑은 고딕" charset="0"/>
            </a:endParaRPr>
          </a:p>
        </p:txBody>
      </p:sp>
      <p:sp>
        <p:nvSpPr>
          <p:cNvPr id="198" name="Rect 0"/>
          <p:cNvSpPr>
            <a:spLocks/>
          </p:cNvSpPr>
          <p:nvPr/>
        </p:nvSpPr>
        <p:spPr>
          <a:xfrm rot="0">
            <a:off x="2721610" y="2124075"/>
            <a:ext cx="80645" cy="8255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>
                <a:latin typeface="맑은 고딕" charset="0"/>
                <a:ea typeface="맑은 고딕" charset="0"/>
              </a:rPr>
              <a:t>5</a:t>
            </a:r>
            <a:endParaRPr lang="ko-KR" altLang="en-US" sz="500">
              <a:latin typeface="맑은 고딕" charset="0"/>
              <a:ea typeface="맑은 고딕" charset="0"/>
            </a:endParaRPr>
          </a:p>
        </p:txBody>
      </p:sp>
      <p:sp>
        <p:nvSpPr>
          <p:cNvPr id="199" name="Rect 0"/>
          <p:cNvSpPr>
            <a:spLocks/>
          </p:cNvSpPr>
          <p:nvPr/>
        </p:nvSpPr>
        <p:spPr>
          <a:xfrm rot="0">
            <a:off x="2800350" y="2124075"/>
            <a:ext cx="153670" cy="14605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05" name="Group 5"/>
          <p:cNvGrpSpPr/>
          <p:nvPr/>
        </p:nvGrpSpPr>
        <p:grpSpPr>
          <a:xfrm rot="0">
            <a:off x="3555365" y="2442210"/>
            <a:ext cx="1850390" cy="3298190"/>
            <a:chOff x="3555365" y="2442210"/>
            <a:chExt cx="1850390" cy="3298190"/>
          </a:xfrm>
        </p:grpSpPr>
        <p:sp>
          <p:nvSpPr>
            <p:cNvPr id="201" name="Rect 0"/>
            <p:cNvSpPr>
              <a:spLocks/>
            </p:cNvSpPr>
            <p:nvPr/>
          </p:nvSpPr>
          <p:spPr>
            <a:xfrm rot="0">
              <a:off x="3627755" y="2478405"/>
              <a:ext cx="118745" cy="120015"/>
            </a:xfrm>
            <a:prstGeom prst="ellipse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203" name="Group 5"/>
            <p:cNvGrpSpPr/>
            <p:nvPr/>
          </p:nvGrpSpPr>
          <p:grpSpPr>
            <a:xfrm rot="0">
              <a:off x="3555365" y="2442210"/>
              <a:ext cx="1850390" cy="3298190"/>
              <a:chOff x="3555365" y="2442210"/>
              <a:chExt cx="1850390" cy="3298190"/>
            </a:xfrm>
          </p:grpSpPr>
          <p:pic>
            <p:nvPicPr>
              <p:cNvPr id="200" name="Picture " descr="C:/Users/PC-14/AppData/Roaming/PolarisOffice/ETemp/6852_13115296/fImage1942655686500.pn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3741420" y="2481580"/>
                <a:ext cx="1664335" cy="3258820"/>
              </a:xfrm>
              <a:prstGeom prst="rect"/>
              <a:noFill/>
            </p:spPr>
          </p:pic>
          <p:sp>
            <p:nvSpPr>
              <p:cNvPr id="202" name="Rect 0"/>
              <p:cNvSpPr txBox="1">
                <a:spLocks/>
              </p:cNvSpPr>
              <p:nvPr/>
            </p:nvSpPr>
            <p:spPr>
              <a:xfrm rot="0">
                <a:off x="3555365" y="2442210"/>
                <a:ext cx="525780" cy="17081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vert="horz" anchor="t">
                <a:sp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r>
                  <a:rPr sz="500">
                    <a:latin typeface="맑은 고딕" charset="0"/>
                    <a:ea typeface="맑은 고딕" charset="0"/>
                  </a:rPr>
                  <a:t>5-1</a:t>
                </a:r>
                <a:endParaRPr lang="ko-KR" altLang="en-US" sz="5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4" name="Rect 0"/>
          <p:cNvSpPr>
            <a:spLocks/>
          </p:cNvSpPr>
          <p:nvPr/>
        </p:nvSpPr>
        <p:spPr>
          <a:xfrm rot="0">
            <a:off x="2355215" y="1205865"/>
            <a:ext cx="80645" cy="8255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>
                <a:latin typeface="맑은 고딕" charset="0"/>
                <a:ea typeface="맑은 고딕" charset="0"/>
              </a:rPr>
              <a:t>6</a:t>
            </a:r>
            <a:endParaRPr lang="ko-KR" altLang="en-US" sz="5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>
            <a:spLocks/>
          </p:cNvSpPr>
          <p:nvPr/>
        </p:nvSpPr>
        <p:spPr>
          <a:xfrm rot="0">
            <a:off x="2469515" y="1181100"/>
            <a:ext cx="179705" cy="15367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" name="Rect 0"/>
          <p:cNvSpPr>
            <a:spLocks/>
          </p:cNvSpPr>
          <p:nvPr/>
        </p:nvSpPr>
        <p:spPr>
          <a:xfrm rot="0">
            <a:off x="680720" y="2585720"/>
            <a:ext cx="80645" cy="8255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>
                <a:latin typeface="맑은 고딕" charset="0"/>
                <a:ea typeface="맑은 고딕" charset="0"/>
              </a:rPr>
              <a:t>7</a:t>
            </a:r>
            <a:endParaRPr lang="ko-KR" altLang="en-US" sz="500">
              <a:latin typeface="맑은 고딕" charset="0"/>
              <a:ea typeface="맑은 고딕" charset="0"/>
            </a:endParaRPr>
          </a:p>
        </p:txBody>
      </p:sp>
      <p:sp>
        <p:nvSpPr>
          <p:cNvPr id="208" name="Rect 0"/>
          <p:cNvSpPr>
            <a:spLocks/>
          </p:cNvSpPr>
          <p:nvPr/>
        </p:nvSpPr>
        <p:spPr>
          <a:xfrm rot="0">
            <a:off x="765175" y="2566670"/>
            <a:ext cx="1649095" cy="113665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09" name="Picture " descr="C:/Users/PC-14/AppData/Roaming/PolarisOffice/ETemp/6852_13115296/fImage32782576916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4325" y="3784600"/>
            <a:ext cx="2639695" cy="1225550"/>
          </a:xfrm>
          <a:prstGeom prst="rect"/>
          <a:noFill/>
        </p:spPr>
      </p:pic>
      <p:sp>
        <p:nvSpPr>
          <p:cNvPr id="210" name="Rect 0"/>
          <p:cNvSpPr>
            <a:spLocks/>
          </p:cNvSpPr>
          <p:nvPr/>
        </p:nvSpPr>
        <p:spPr>
          <a:xfrm rot="0">
            <a:off x="495300" y="4024630"/>
            <a:ext cx="80645" cy="8255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>
                <a:latin typeface="맑은 고딕" charset="0"/>
                <a:ea typeface="맑은 고딕" charset="0"/>
              </a:rPr>
              <a:t>8</a:t>
            </a:r>
            <a:endParaRPr lang="ko-KR" altLang="en-US" sz="500">
              <a:latin typeface="맑은 고딕" charset="0"/>
              <a:ea typeface="맑은 고딕" charset="0"/>
            </a:endParaRPr>
          </a:p>
        </p:txBody>
      </p:sp>
      <p:sp>
        <p:nvSpPr>
          <p:cNvPr id="211" name="Rect 0"/>
          <p:cNvSpPr>
            <a:spLocks/>
          </p:cNvSpPr>
          <p:nvPr/>
        </p:nvSpPr>
        <p:spPr>
          <a:xfrm rot="0">
            <a:off x="386080" y="3876675"/>
            <a:ext cx="2555240" cy="11283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2" name="Rect 0"/>
          <p:cNvSpPr>
            <a:spLocks/>
          </p:cNvSpPr>
          <p:nvPr/>
        </p:nvSpPr>
        <p:spPr>
          <a:xfrm rot="0">
            <a:off x="2672080" y="1009650"/>
            <a:ext cx="829945" cy="115570"/>
          </a:xfrm>
          <a:prstGeom prst="rightArrow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3" name="Rect 0"/>
          <p:cNvSpPr>
            <a:spLocks/>
          </p:cNvSpPr>
          <p:nvPr/>
        </p:nvSpPr>
        <p:spPr>
          <a:xfrm rot="1860000" flipV="1">
            <a:off x="3023870" y="2323465"/>
            <a:ext cx="556895" cy="79375"/>
          </a:xfrm>
          <a:prstGeom prst="rightArrow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3970"/>
          <a:ext cx="6370956" cy="1009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73860"/>
                <a:gridCol w="450215"/>
                <a:gridCol w="1061720"/>
              </a:tblGrid>
              <a:tr h="42926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SS-RC-04-02-01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공지사항&gt;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갤러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내 갤러리 작성하기, 수정하기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615565" cy="637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배너이미지와 ‘새로운 소식을 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려드립니다’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문구 삽입, 더 큰 사이즈로 ‘알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단어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같은 위치에 고정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[필수사항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]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제목,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비밀번호, 비밀번호확인, 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가내용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 확인을 대조하여 같지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않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경우 ‘비밀번호가 같지 않습니다’ 라는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문장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하단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취소버튼 : 공지사항페이지로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작성하기버튼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: ‘작성이 완료되었습니다’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alert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띄우고 공지사항페이로 이동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좌측 - 에 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우측 - 주소와 콜센터번호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메뉴에서 작성하기와 수정하기 버튼을 눌렀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보여지는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880" y="1136650"/>
            <a:ext cx="5226050" cy="54260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8260" y="44450"/>
          <a:ext cx="6370320" cy="8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061720"/>
                <a:gridCol w="106172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SS-RC-04-02-04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공지사항&gt;QnA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QnA 게시판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152"/>
          <p:cNvGraphicFramePr>
            <a:graphicFrameLocks noGrp="1"/>
          </p:cNvGraphicFramePr>
          <p:nvPr/>
        </p:nvGraphicFramePr>
        <p:xfrm>
          <a:off x="6443980" y="1270"/>
          <a:ext cx="2615565" cy="6322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배너이미지와 ‘새로운 소식을 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려드립니다..’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문구 삽입, 더 큰 사이즈로 ‘알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단어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같은 위치에 고정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제목별,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작성자별 검색할 수 있는 콤보박스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검색창과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검색아이콘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</a:t>
                      </a: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Q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nA 게시판 글자와 작성 시 유의사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항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삽입(너무 길어서 생략)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게시판목록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번호, 제목, 작성일, 조회수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제목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선택 시 해당 제목의 QnA 내용으로 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9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좌측하단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작성하기 : QnA 작성페이지로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좌측 - 에 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우측 - 주소와 콜센터번호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지사항메뉴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내 QnA게시판으로 사용자가 직접 글을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수 있는 페이지다. 제목만 활성화 되며 선택 시 게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시내용을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075" y="980440"/>
            <a:ext cx="5266690" cy="579945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8911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525" y="27305"/>
          <a:ext cx="6370955" cy="9740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</a:t>
                      </a: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지  사  항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공지사항&gt;Q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nA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33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- QnA 글 확인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158"/>
          <p:cNvGraphicFramePr>
            <a:graphicFrameLocks noGrp="1"/>
          </p:cNvGraphicFramePr>
          <p:nvPr/>
        </p:nvGraphicFramePr>
        <p:xfrm>
          <a:off x="6443980" y="1270"/>
          <a:ext cx="2615565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배너이미지와 ‘새로운 소식을 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려드립니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 삽입, 더 큰 사이즈로 ‘알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림’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단어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같은 위치에 고정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QnA - 제목, Date, Writer, Views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사용자가 입력한 QnA내용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록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 -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QnA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목록으로 이동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좌측 -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에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우측 - 주소와 콜센터번호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예약하기를 눌렀을 때 표시되는 화면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다.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결제를 할 수 있는 화면이며, 해당 투어의 리뷰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415" y="1071880"/>
            <a:ext cx="6090920" cy="56915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99805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8260" y="44450"/>
          <a:ext cx="6370320" cy="8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061720"/>
                <a:gridCol w="106172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SS-RC-04-02-05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관광지예약&gt;상세보기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상세보기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154"/>
          <p:cNvGraphicFramePr>
            <a:graphicFrameLocks noGrp="1"/>
          </p:cNvGraphicFramePr>
          <p:nvPr/>
        </p:nvGraphicFramePr>
        <p:xfrm>
          <a:off x="6443980" y="1270"/>
          <a:ext cx="2615565" cy="6283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배너이미지와 ‘매월마다 특별함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가득한 대전을 만나자’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 삽입, 더 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사이즈로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‘이달의 테마여행’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단어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같은 위치에 고정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선택한 투어 이미지, 해당 투어제목,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용,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신청기간, 참여기간, 수량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수량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누를 경우 1씩 작아지며 +를 누를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경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1씩 커짐, 숫자에 커서를 놓고 바로 입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력가능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결제하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 - 결제 페이지로 이동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페이지 내에 상세보기탭과 리뷰보기 탭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있음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상세보기탭을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누를 경우 색이 진해지며 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당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투어의 상세내역이 표시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예약하기를 눌렀을 때 표시되는 화면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다.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결제를 할 수 있는 화면이며, 해당 투어의 상세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내역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페이지에 2개의 탭이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3735" y="975995"/>
            <a:ext cx="5114290" cy="58032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17492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525" y="27305"/>
          <a:ext cx="6370955" cy="9740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</a:t>
                      </a: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광  지  예   약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SS-RC-05-00-01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관광지예약&gt;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리뷰보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33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 관광지예약 - 리뷰보기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156"/>
          <p:cNvGraphicFramePr>
            <a:graphicFrameLocks noGrp="1"/>
          </p:cNvGraphicFramePr>
          <p:nvPr/>
        </p:nvGraphicFramePr>
        <p:xfrm>
          <a:off x="6443980" y="1270"/>
          <a:ext cx="2615565" cy="6283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관광지소개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배너이미지와 ‘매월마다 특별함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가득한 대전을 만나자’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 삽입, 더 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사이즈로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‘이달의 테마여행’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단어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같은 위치에 고정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선택한 투어 이미지, 해당 투어제목,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용,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신청기간, 참여기간, 수량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수량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누를 경우 1씩 작아지며 +를 누를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경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1씩 커짐, 숫자에 커서를 놓고 바로 입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력가능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결제하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 - 결제페이지로 이동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페이지 내에 상세보기탭과 리뷰보기 탭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있음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리뷰보기탭을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누를 경우 색이 진해지며 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당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투어의 리뷰가 표시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9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사용자가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입력한 리뷰가 출력 - 아이디, 작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성일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자,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이름, 제목, 리뷰내용, 좋아요 수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리뷰펼치기를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통해 전체보기 가능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관광지예약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예약하기를 눌렀을 때 표시되는 화면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다.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결제를 할 수 있는 화면이며, 해당 투어의 리뷰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7375" y="1079500"/>
            <a:ext cx="5332730" cy="57156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56641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525" y="27305"/>
          <a:ext cx="6370955" cy="9740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dist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33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축제안내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160"/>
          <p:cNvGraphicFramePr>
            <a:graphicFrameLocks noGrp="1"/>
          </p:cNvGraphicFramePr>
          <p:nvPr/>
        </p:nvGraphicFramePr>
        <p:xfrm>
          <a:off x="6443980" y="1270"/>
          <a:ext cx="2615565" cy="637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메뉴의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배너이미지와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‘대전을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즐기는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방법’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문구 삽입, 더 큰 사이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즈로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‘축제안내’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같은 위치에 고정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전체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건수와 현재페이지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제목별,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작성자별 검색할 수 있는 콤보박스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검색창과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검색아이콘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페이지에 9개의 축제/행사 이미지가 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시되며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행사이미지와 행사명, 작성일, 클릭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횟수가 표시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좌측 - 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우측 - 주소와 콜센터번호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9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시 해당 축제를 상세하게 볼 수 있는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화면으로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166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메뉴를 클릭 시 바로 보이는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진행하는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축제를 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7915" y="1128395"/>
            <a:ext cx="4193540" cy="560514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63685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6370956" cy="8216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313815"/>
                <a:gridCol w="81026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축제안내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SS-RC-01-00-01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관광지소개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축제안내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0" name="Table 3"/>
          <p:cNvGraphicFramePr>
            <a:graphicFrameLocks noGrp="1"/>
          </p:cNvGraphicFramePr>
          <p:nvPr/>
        </p:nvGraphicFramePr>
        <p:xfrm>
          <a:off x="6443980" y="79375"/>
          <a:ext cx="2623185" cy="5873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2190750"/>
              </a:tblGrid>
              <a:tr h="43688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79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축제안내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 페이지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01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79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149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85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835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축제안내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Picture " descr="C:/Users/PC-14/AppData/Roaming/PolarisOffice/ETemp/6852_13115296/fImage52073264949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3515" y="934720"/>
            <a:ext cx="2757170" cy="53066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6370956" cy="8216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313815"/>
                <a:gridCol w="81026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축제안내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SS-RC-01-00-01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221107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관광지소개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축제안내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0" name="Table 3"/>
          <p:cNvGraphicFramePr>
            <a:graphicFrameLocks noGrp="1"/>
          </p:cNvGraphicFramePr>
          <p:nvPr/>
        </p:nvGraphicFramePr>
        <p:xfrm>
          <a:off x="6443980" y="79375"/>
          <a:ext cx="2623185" cy="619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2190750"/>
              </a:tblGrid>
              <a:tr h="43688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73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축제안내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 페이지에 들어갈 내용 입력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제목,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비밀번호, 비밀번호 확인, 내용, 첨부파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넣을 수 있는 input 박스 및 textarea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01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작성하기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 클릭시 작성이 완료되었습니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다라는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알림창 뜨면서 작업완료 됨. 그 후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축제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목록 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 클릭시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작업내용이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취소되면서 축제목록 페이지로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이동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79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149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85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축제안내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 페이지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Picture " descr="C:/Users/PC-14/AppData/Roaming/PolarisOffice/ETemp/6852_13115296/fImage95289718299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34950" y="914400"/>
            <a:ext cx="3976370" cy="5716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740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</a:t>
                      </a: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행  도  우  미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여행도우미&gt;트래블라운지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33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여행도우미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트래블라운지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615565" cy="555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메뉴의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배너이미지와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‘대전을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즐기는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방법’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문구 삽입, 더 큰 사이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즈로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‘축제안내’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같은 위치에 고정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중앙우측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날씨api, 검색란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[전체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]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검색창과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검색아이콘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[장소]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검색창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계절을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선택할 수 있는 버튼 : 계절에 맞는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여행투어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목록이 담긴 사이트로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테마별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카테고리 버튼 : 카테고리에 맞는 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목록이 담긴 사이트로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검색하기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버튼을 누르면 해당 글자가 포함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여행투어 목록이 담긴 사이트로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9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중앙좌측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투어이미지 슬라이드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좌우측으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변경 가능, autoplay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좌측 - 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우측 - 주소와 콜센터번호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여행도우미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메뉴의 트래블라운지 화면이다.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7095" y="1066165"/>
            <a:ext cx="4879340" cy="57213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740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</a:t>
                      </a: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행  도  우  미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여행도우미&gt;트래블라운지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33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여행도우미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트래블라운지 - 지역검색으로 여행지찾기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74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메뉴의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배너이미지와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‘대전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즐기는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방법’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문구 삽입, 더 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즈로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‘축제안내’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날씨배너와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map 배너는 스크롤에 따라 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상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같은 위치에 고정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중앙우측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날씨api, 검색란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[전체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]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검색창과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검색아이콘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[장소]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검색창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장소검색창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클릭 : 아래 팝업창이 생기며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지역구를 선택 - 구를 선택시 해당 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에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있는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투어정보목록 화면으로 이동한다.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모든지역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선택 - 전체 투어정보목록 페이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중앙좌측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투어이미지 슬라이드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좌우측으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변경 가능, autoplay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좌측 - 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우측 - 주소와 콜센터번호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78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여행도우미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메뉴의 트래블라운지 화면이다.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좌측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검색창에서 지역검색을 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5820" y="1091565"/>
            <a:ext cx="4814570" cy="56788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8890"/>
          <a:ext cx="6370956" cy="8388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313815"/>
                <a:gridCol w="81026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SS-RC-02-00-02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21107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메인화면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로그인버튼 눌렀을 때 나오는 사이트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443980" y="1270"/>
          <a:ext cx="2615565" cy="5891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함께 ‘로그인’ 글자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‘로그인’ 글자와 ‘대전오슈와 함께 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돌아봐요’ 문구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- 3번보다 작은 글씨로 ‘예약 결제시 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넷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익스플로러는 지원되지 않으니 참고바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랍니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다.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비밀번호를 입력할 수 있는 input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스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이디를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저장할 수 있는 체크박스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입,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아이디찾기, 비밀번호찾기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9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좌측 -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에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관광안내 전화번호, 이용가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능시간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푸터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우측 - 주소와 콜센터번호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83058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대전관광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메인화면에서 우측 상단 로그인 버튼을 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르면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나오는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버튼을 누를 경우 로그인된 메인화면으로 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270" y="968375"/>
            <a:ext cx="6229350" cy="576326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96414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525" y="27305"/>
          <a:ext cx="6370955" cy="941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520825"/>
                <a:gridCol w="603250"/>
                <a:gridCol w="1061720"/>
              </a:tblGrid>
              <a:tr h="39243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</a:t>
                      </a:r>
                      <a:r>
                        <a:rPr lang="ko-KR" altLang="en-US" sz="1100" kern="1200" spc="-28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행  도  우  미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SS-RC-05-00-03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21108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여행도우미&gt;버스운행정보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여행도우미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버스운행정보, 노선검색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443980" y="1270"/>
          <a:ext cx="2590165" cy="569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583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축제/행사소개,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우측상단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거리, 면적, 지우기 버튼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반,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위성 버튼 : 위성을 누를 경우 위성지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변환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좌측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메뉴바 - 버스운행정보 : 노선번호, 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류소명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검색할 수 있는 검색창과 검색아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입력한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정보를 포함하는 노선정보 검색하여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출력하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부분, 노선번호 선택 시 관광지 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정류장 표시?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버스운행정보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를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보여주는 화면이다.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통합검색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을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통해 노선번호를 입력하면 해당 버스가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지나가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노선 안에 있는 여행지를 표시한다.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35" y="1062355"/>
            <a:ext cx="6330950" cy="4820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8890"/>
          <a:ext cx="6370956" cy="8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313815"/>
                <a:gridCol w="81026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SS-RC-02-00-03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21107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회원가입페이지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유형선택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443980" y="1270"/>
          <a:ext cx="2615565" cy="583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함께 ‘회원가입’ 글자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‘유형선택’ 단어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유형선택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단계를 의미하는 이미지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성인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이미지와 ‘14세 이상 성인’ 문구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하단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작은 글씨로 ‘본인인증을 통해 가입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해주세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요.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문구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어린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이미지와 ‘14세 미만 어린이’ 문구 삽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하단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에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작은 글씨로 ‘법정대리인인증을 통해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가입해주세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요.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각각의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 아래 가입하기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42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회원가입페이지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유형을 선택하는 페이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가지의 유형이 있으며 가입하기 버튼을 누를 경우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약관동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페이지로 이동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70" y="919480"/>
            <a:ext cx="6318885" cy="493903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5005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3970"/>
          <a:ext cx="6370956" cy="1009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73860"/>
                <a:gridCol w="450215"/>
                <a:gridCol w="1061720"/>
              </a:tblGrid>
              <a:tr h="42926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SS-RC-03-00-01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21107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페이지 - 약관동의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20" y="1060450"/>
            <a:ext cx="6311265" cy="5353685"/>
          </a:xfrm>
          <a:prstGeom prst="rect"/>
          <a:noFill/>
        </p:spPr>
      </p:pic>
      <p:graphicFrame>
        <p:nvGraphicFramePr>
          <p:cNvPr id="32" name="표 124"/>
          <p:cNvGraphicFramePr>
            <a:graphicFrameLocks noGrp="1"/>
          </p:cNvGraphicFramePr>
          <p:nvPr/>
        </p:nvGraphicFramePr>
        <p:xfrm>
          <a:off x="6443980" y="1270"/>
          <a:ext cx="2615565" cy="5708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함께 ‘회원가입’ 글자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‘약관동의’ 단어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약관동의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단계를 의미하는 이미지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체크박스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개인정보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수집 및 이용동의(필수)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이용약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동의(필수),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홍보활동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동의(선택)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단락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나누고 전체약관동의 체크박스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</a:t>
                      </a: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동의하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않습니다.’ 버튼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‘동의합니다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.’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73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회원가입페이지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약관동의를 체크하는 페이지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동의하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않습니다.‘ 버튼을 누를 경우 메인화면으로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동하며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‘동의합니다.’ 버튼을 누를 경우 본인인증 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이지로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49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3970"/>
          <a:ext cx="6370956" cy="1009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73860"/>
                <a:gridCol w="450215"/>
                <a:gridCol w="1061720"/>
              </a:tblGrid>
              <a:tr h="42926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SS-RC-03-00-02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21107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본인인증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245" y="1069975"/>
            <a:ext cx="6350635" cy="5591810"/>
          </a:xfrm>
          <a:prstGeom prst="rect"/>
          <a:noFill/>
        </p:spPr>
      </p:pic>
      <p:graphicFrame>
        <p:nvGraphicFramePr>
          <p:cNvPr id="32" name="표 126"/>
          <p:cNvGraphicFramePr>
            <a:graphicFrameLocks noGrp="1"/>
          </p:cNvGraphicFramePr>
          <p:nvPr/>
        </p:nvGraphicFramePr>
        <p:xfrm>
          <a:off x="6443980" y="1270"/>
          <a:ext cx="2615565" cy="498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함께 ‘회원가입’ 글자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본인인증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단계를 의미하는 이미지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323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휴대전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본인인증 이미지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‘휴대전화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본인인증’ 문구와 작은 글씨로 ‘본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명의의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휴대전화로 본인인증을 완료해주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요.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인증하기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16903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회원가입페이지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본인인증하는 페이지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인증하기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버튼을 누를 경우 휴대전화 인증 팝업 뜸 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11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7620"/>
          <a:ext cx="6370956" cy="8686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02105"/>
                <a:gridCol w="52197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SS-RC-03-00-03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21107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필수입력정보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990" y="896620"/>
            <a:ext cx="6319520" cy="5890895"/>
          </a:xfrm>
          <a:prstGeom prst="rect"/>
          <a:noFill/>
        </p:spPr>
      </p:pic>
      <p:graphicFrame>
        <p:nvGraphicFramePr>
          <p:cNvPr id="32" name="표 128"/>
          <p:cNvGraphicFramePr>
            <a:graphicFrameLocks noGrp="1"/>
          </p:cNvGraphicFramePr>
          <p:nvPr/>
        </p:nvGraphicFramePr>
        <p:xfrm>
          <a:off x="6443980" y="1270"/>
          <a:ext cx="2615565" cy="6612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함께 ‘회원가입’ 글자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정보입력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단계를 알려주는 그림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필수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입력정보 - 아이디, 비밀번호, 비밀번호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인,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주민번호, 주소, 휴대전화번호, 이메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중복확인 버튼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사용여부 확인하는 문구가 뜨며,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‘아이디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4~20자리로 알파벳, 소문자와 숫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허용할 수 있다’는 문구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비밀번호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[주의문구]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‘비밀번호를 입력해주세요’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처음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입력한 비밀번호와 확인용 비밀번호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동일체크,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다를 경우 ‘비밀번호를 재입력해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주세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요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’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문구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주민번호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아래 YYYY-MM-DD 생년월일 자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동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삽입, 양력과 음력을 선택할 수 있는 라디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오박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스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이름과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휴대전화번호는 수정 불가능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9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이메일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‘사용할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 있는 이메일입니다.’ 문구 삽입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후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중복확인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가입하기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3253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회원가입페이지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필수정보입력하는 페이지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가입하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버튼을 누를 경우 가입완료 페이지로 이동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42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7620"/>
          <a:ext cx="6370956" cy="8686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720"/>
                <a:gridCol w="1061720"/>
                <a:gridCol w="1061720"/>
                <a:gridCol w="1602105"/>
                <a:gridCol w="521970"/>
                <a:gridCol w="1061720"/>
              </a:tblGrid>
              <a:tr h="28829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Page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Title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SS-RC-03-00-05</a:t>
                      </a:r>
                      <a:endParaRPr lang="ko-KR" altLang="en-US" sz="1100" kern="12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r>
                        <a:rPr lang="ko-KR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21107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Author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Screen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01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가입완료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1" name="그림 1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595" y="898525"/>
            <a:ext cx="6312535" cy="4744085"/>
          </a:xfrm>
          <a:prstGeom prst="rect"/>
          <a:noFill/>
        </p:spPr>
      </p:pic>
      <p:graphicFrame>
        <p:nvGraphicFramePr>
          <p:cNvPr id="32" name="표 133"/>
          <p:cNvGraphicFramePr>
            <a:graphicFrameLocks noGrp="1"/>
          </p:cNvGraphicFramePr>
          <p:nvPr/>
        </p:nvGraphicFramePr>
        <p:xfrm>
          <a:off x="6443980" y="1270"/>
          <a:ext cx="2615565" cy="620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2183765"/>
              </a:tblGrid>
              <a:tr h="3949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헤더에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로고, 상단메뉴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메뉴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- 관광지소개, 관광지예약, 여행도우미,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축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제/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행사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소개,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공지사항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배너와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함께 ‘회원가입’ 글자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가입완료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단계를 알려주는 그림 삽입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‘회원가입이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완료되었습니다.’ 라는 문장과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함께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가입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당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시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입력한 아이디와 이름, 가입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일자가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표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시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이미지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삽입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ko-KR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39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29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화면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16903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회원가입페이지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내 가입완료 페이지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버튼을 누를 경우 로그인페이지로 이동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92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40</Pages>
  <Paragraphs>1928</Paragraphs>
  <Words>3533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AutoBVT</dc:creator>
  <cp:lastModifiedBy>limchaeri92</cp:lastModifiedBy>
  <dc:title>PowerPoint 프레젠테이션</dc:title>
  <cp:version>9.104.146.48620</cp:version>
  <dcterms:modified xsi:type="dcterms:W3CDTF">2016-09-06T02:33:52Z</dcterms:modified>
</cp:coreProperties>
</file>